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BC00"/>
    <a:srgbClr val="FFFFFF"/>
    <a:srgbClr val="00D1E2"/>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6667"/>
  </p:normalViewPr>
  <p:slideViewPr>
    <p:cSldViewPr>
      <p:cViewPr varScale="1">
        <p:scale>
          <a:sx n="31" d="100"/>
          <a:sy n="31" d="100"/>
        </p:scale>
        <p:origin x="4600" y="2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5/22/24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1.jpg"/><Relationship Id="rId21" Type="http://schemas.openxmlformats.org/officeDocument/2006/relationships/image" Target="../media/image19.png"/><Relationship Id="rId7" Type="http://schemas.openxmlformats.org/officeDocument/2006/relationships/image" Target="../media/image5.jp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10" Type="http://schemas.openxmlformats.org/officeDocument/2006/relationships/image" Target="../media/image8.tiff"/><Relationship Id="rId19" Type="http://schemas.openxmlformats.org/officeDocument/2006/relationships/image" Target="../media/image17.jpeg"/><Relationship Id="rId4" Type="http://schemas.openxmlformats.org/officeDocument/2006/relationships/image" Target="../media/image2.jpe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cs typeface="Calibri" panose="020F0502020204030204" pitchFamily="34" charset="0"/>
            </a:endParaRPr>
          </a:p>
        </p:txBody>
      </p:sp>
      <p:sp>
        <p:nvSpPr>
          <p:cNvPr id="2" name="TextBox 1"/>
          <p:cNvSpPr txBox="1"/>
          <p:nvPr/>
        </p:nvSpPr>
        <p:spPr>
          <a:xfrm>
            <a:off x="7752484" y="1225240"/>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Calibri" panose="020F0502020204030204" pitchFamily="34" charset="0"/>
              </a:rPr>
              <a:t>Forward Time-of-Flight (FTOF)</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sp>
        <p:nvSpPr>
          <p:cNvPr id="11" name="Freeform 3"/>
          <p:cNvSpPr/>
          <p:nvPr/>
        </p:nvSpPr>
        <p:spPr>
          <a:xfrm>
            <a:off x="171000" y="4345247"/>
            <a:ext cx="13970450"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What is it?</a:t>
            </a:r>
            <a:endParaRPr lang="zh-CN" altLang="en-US" sz="3600" b="1" dirty="0">
              <a:latin typeface="Avenir" panose="02000503020000020003" pitchFamily="2" charset="0"/>
              <a:cs typeface="Calibri" panose="020F0502020204030204" pitchFamily="34"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171000" y="5091215"/>
            <a:ext cx="13970450"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Tech Specs</a:t>
              </a:r>
              <a:endParaRPr lang="zh-CN" altLang="en-US" sz="3600" b="1" dirty="0">
                <a:latin typeface="Avenir" panose="02000503020000020003" pitchFamily="2" charset="0"/>
                <a:cs typeface="Calibri" panose="020F0502020204030204" pitchFamily="34"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sp>
        <p:nvSpPr>
          <p:cNvPr id="76" name="Freeform 3">
            <a:extLst>
              <a:ext uri="{FF2B5EF4-FFF2-40B4-BE49-F238E27FC236}">
                <a16:creationId xmlns:a16="http://schemas.microsoft.com/office/drawing/2014/main" id="{8A9A152D-EE33-7C40-B60D-E35506F1BA8F}"/>
              </a:ext>
            </a:extLst>
          </p:cNvPr>
          <p:cNvSpPr/>
          <p:nvPr/>
        </p:nvSpPr>
        <p:spPr>
          <a:xfrm>
            <a:off x="14279382" y="4345247"/>
            <a:ext cx="15844894"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FTOF In Action</a:t>
            </a:r>
            <a:endParaRPr lang="zh-CN" altLang="en-US" sz="3600" b="1" dirty="0">
              <a:latin typeface="Avenir" panose="02000503020000020003" pitchFamily="2" charset="0"/>
              <a:cs typeface="Calibri" panose="020F0502020204030204" pitchFamily="34"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14279382" y="5091215"/>
            <a:ext cx="15844894"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sp>
        <p:nvSpPr>
          <p:cNvPr id="131" name="TextBox 130">
            <a:extLst>
              <a:ext uri="{FF2B5EF4-FFF2-40B4-BE49-F238E27FC236}">
                <a16:creationId xmlns:a16="http://schemas.microsoft.com/office/drawing/2014/main" id="{CFFA20DC-03B6-4841-90F1-C08A54A6AD53}"/>
              </a:ext>
            </a:extLst>
          </p:cNvPr>
          <p:cNvSpPr txBox="1"/>
          <p:nvPr/>
        </p:nvSpPr>
        <p:spPr>
          <a:xfrm>
            <a:off x="24519119" y="10357158"/>
            <a:ext cx="5605158" cy="2354491"/>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A representation of a single collision event taken in April 2018. </a:t>
            </a:r>
          </a:p>
          <a:p>
            <a:pPr algn="just"/>
            <a:endParaRPr lang="en-US" dirty="0">
              <a:latin typeface="Avenir" panose="02000503020000020003" pitchFamily="2" charset="0"/>
              <a:cs typeface="Calibri" panose="020F0502020204030204" pitchFamily="34" charset="0"/>
            </a:endParaRPr>
          </a:p>
          <a:p>
            <a:pPr algn="just"/>
            <a:r>
              <a:rPr lang="en-US" b="1" dirty="0">
                <a:latin typeface="Avenir" panose="02000503020000020003" pitchFamily="2" charset="0"/>
                <a:cs typeface="Calibri" panose="020F0502020204030204" pitchFamily="34" charset="0"/>
              </a:rPr>
              <a:t>We collect about 10000 of these events every second.</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You can see the particles hitting various detectors, including the FTOF.</a:t>
            </a:r>
          </a:p>
        </p:txBody>
      </p:sp>
      <p:sp>
        <p:nvSpPr>
          <p:cNvPr id="79" name="Freeform 3">
            <a:extLst>
              <a:ext uri="{FF2B5EF4-FFF2-40B4-BE49-F238E27FC236}">
                <a16:creationId xmlns:a16="http://schemas.microsoft.com/office/drawing/2014/main" id="{62184687-BC39-FF40-96EF-E6D790D71A6C}"/>
              </a:ext>
            </a:extLst>
          </p:cNvPr>
          <p:cNvSpPr/>
          <p:nvPr/>
        </p:nvSpPr>
        <p:spPr>
          <a:xfrm>
            <a:off x="22718934" y="39782857"/>
            <a:ext cx="7385643" cy="699713"/>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Contributing Institutions</a:t>
            </a:r>
            <a:endParaRPr lang="zh-CN" altLang="en-US" sz="3600" b="1" dirty="0">
              <a:latin typeface="Avenir" panose="02000503020000020003" pitchFamily="2" charset="0"/>
              <a:cs typeface="Calibri" panose="020F0502020204030204" pitchFamily="34"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2722588" y="40578782"/>
            <a:ext cx="7385643" cy="212249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233363" indent="-233363">
              <a:buFont typeface="Arial" panose="020B0604020202020204" pitchFamily="34" charset="0"/>
              <a:buChar char="•"/>
            </a:pPr>
            <a:r>
              <a:rPr lang="en-US" sz="2400" dirty="0">
                <a:solidFill>
                  <a:schemeClr val="tx1"/>
                </a:solidFill>
                <a:latin typeface="Avenir" panose="02000503020000020003" pitchFamily="2" charset="0"/>
                <a:cs typeface="Calibri" panose="020F0502020204030204" pitchFamily="34" charset="0"/>
              </a:rPr>
              <a:t>Jefferson Lab, Newport News, VA, USA</a:t>
            </a:r>
          </a:p>
          <a:p>
            <a:pPr marL="233363" indent="-233363">
              <a:buFont typeface="Arial" panose="020B0604020202020204" pitchFamily="34" charset="0"/>
              <a:buChar char="•"/>
            </a:pPr>
            <a:r>
              <a:rPr lang="en-US" sz="2400" dirty="0">
                <a:solidFill>
                  <a:schemeClr val="tx1"/>
                </a:solidFill>
                <a:latin typeface="Avenir" panose="02000503020000020003" pitchFamily="2" charset="0"/>
                <a:cs typeface="Calibri" panose="020F0502020204030204" pitchFamily="34" charset="0"/>
              </a:rPr>
              <a:t>University of South Carolina, Columbia</a:t>
            </a:r>
            <a:r>
              <a:rPr lang="en-US" sz="2400">
                <a:solidFill>
                  <a:schemeClr val="tx1"/>
                </a:solidFill>
                <a:latin typeface="Avenir" panose="02000503020000020003" pitchFamily="2" charset="0"/>
                <a:cs typeface="Calibri" panose="020F0502020204030204" pitchFamily="34" charset="0"/>
              </a:rPr>
              <a:t>, SC, USA</a:t>
            </a:r>
            <a:endParaRPr lang="en-US" sz="2400" dirty="0">
              <a:solidFill>
                <a:schemeClr val="tx1"/>
              </a:solidFill>
              <a:latin typeface="Avenir" panose="02000503020000020003" pitchFamily="2" charset="0"/>
              <a:cs typeface="Calibri" panose="020F0502020204030204" pitchFamily="34" charset="0"/>
            </a:endParaRPr>
          </a:p>
        </p:txBody>
      </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3">
            <a:extLst>
              <a:ext uri="{28A0092B-C50C-407E-A947-70E740481C1C}">
                <a14:useLocalDpi xmlns:a14="http://schemas.microsoft.com/office/drawing/2010/main" val="0"/>
              </a:ext>
            </a:extLst>
          </a:blip>
          <a:srcRect l="18119"/>
          <a:stretch/>
        </p:blipFill>
        <p:spPr>
          <a:xfrm>
            <a:off x="11342444" y="31673075"/>
            <a:ext cx="11214957" cy="10335709"/>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88410" y="41454786"/>
            <a:ext cx="10972801"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scintillation material that makes the </a:t>
            </a:r>
            <a:r>
              <a:rPr lang="en-US">
                <a:latin typeface="Avenir" panose="02000503020000020003" pitchFamily="2" charset="0"/>
                <a:cs typeface="Calibri" panose="020F0502020204030204" pitchFamily="34" charset="0"/>
              </a:rPr>
              <a:t>FTOF counters </a:t>
            </a:r>
            <a:r>
              <a:rPr lang="en-US" dirty="0">
                <a:latin typeface="Avenir" panose="02000503020000020003" pitchFamily="2" charset="0"/>
                <a:cs typeface="Calibri" panose="020F0502020204030204" pitchFamily="34" charset="0"/>
              </a:rPr>
              <a:t>beat timing world records. “Scintilla”, from the Greek word “iota”, means ”spark”: particles crossing this material emit light “sparks”. When they are wrapped in special material, these sparks (each about 4,000 photons) travel to the photo-sensors glued at each end of these paddles.</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1342443" y="42008784"/>
            <a:ext cx="11214957"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View of the Hall B Forward Carriage after 12 out of 18 FTOF panels were mounted. The blue pipe is used to shield background radiation, and the stainless steel pipe in front of it is our beam pipe.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2699236" y="35877500"/>
            <a:ext cx="7425040" cy="3554819"/>
          </a:xfrm>
          <a:prstGeom prst="rect">
            <a:avLst/>
          </a:prstGeom>
          <a:noFill/>
          <a:ln>
            <a:solidFill>
              <a:schemeClr val="accent1">
                <a:shade val="50000"/>
              </a:schemeClr>
            </a:solidFill>
          </a:ln>
        </p:spPr>
        <p:txBody>
          <a:bodyPr wrap="square" tIns="182880" rtlCol="0">
            <a:spAutoFit/>
          </a:bodyPr>
          <a:lstStyle/>
          <a:p>
            <a:pPr algn="just"/>
            <a:r>
              <a:rPr lang="en-US" dirty="0">
                <a:latin typeface="Avenir" panose="02000503020000020003" pitchFamily="2" charset="0"/>
                <a:cs typeface="Calibri" panose="020F0502020204030204" pitchFamily="34" charset="0"/>
              </a:rPr>
              <a:t>During the 2016 Rio Olympics Shaunae Miller of the Bahamas beat Allyson Felix by only 7 hundreds of a second.</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clocks used at professional sports event are able to discriminate events with a precision of 1 hundredth or in some cases one thousandth of a second. </a:t>
            </a:r>
          </a:p>
          <a:p>
            <a:pPr algn="just"/>
            <a:endParaRPr lang="en-US" b="1" dirty="0">
              <a:latin typeface="Avenir" panose="02000503020000020003" pitchFamily="2" charset="0"/>
              <a:cs typeface="Calibri" panose="020F0502020204030204" pitchFamily="34" charset="0"/>
            </a:endParaRPr>
          </a:p>
          <a:p>
            <a:pPr algn="just"/>
            <a:r>
              <a:rPr lang="en-US" b="1" dirty="0">
                <a:latin typeface="Avenir" panose="02000503020000020003" pitchFamily="2" charset="0"/>
                <a:cs typeface="Calibri" panose="020F0502020204030204" pitchFamily="34" charset="0"/>
              </a:rPr>
              <a:t>Best in class</a:t>
            </a:r>
            <a:r>
              <a:rPr lang="en-US" dirty="0">
                <a:latin typeface="Avenir" panose="02000503020000020003" pitchFamily="2" charset="0"/>
                <a:cs typeface="Calibri" panose="020F0502020204030204" pitchFamily="34" charset="0"/>
              </a:rPr>
              <a:t>: the </a:t>
            </a:r>
            <a:r>
              <a:rPr lang="en-US" dirty="0" err="1">
                <a:latin typeface="Avenir" panose="02000503020000020003" pitchFamily="2" charset="0"/>
                <a:cs typeface="Calibri" panose="020F0502020204030204" pitchFamily="34" charset="0"/>
              </a:rPr>
              <a:t>JLab</a:t>
            </a:r>
            <a:r>
              <a:rPr lang="en-US" dirty="0">
                <a:latin typeface="Avenir" panose="02000503020000020003" pitchFamily="2" charset="0"/>
                <a:cs typeface="Calibri" panose="020F0502020204030204" pitchFamily="34" charset="0"/>
              </a:rPr>
              <a:t> FTOF is the most accurate clock detector in the world, capable of measuring events with a precision of about 30 trillions of a second. To put this in perspective, for the FTOF clock the two runners above are 600,000 miles apart, or 3 times the distance of the moon from </a:t>
            </a:r>
            <a:r>
              <a:rPr lang="en-US">
                <a:latin typeface="Avenir" panose="02000503020000020003" pitchFamily="2" charset="0"/>
                <a:cs typeface="Calibri" panose="020F0502020204030204" pitchFamily="34" charset="0"/>
              </a:rPr>
              <a:t>the earth.</a:t>
            </a:r>
            <a:endParaRPr lang="en-US" dirty="0">
              <a:latin typeface="Avenir" panose="02000503020000020003" pitchFamily="2" charset="0"/>
              <a:cs typeface="Calibri" panose="020F0502020204030204" pitchFamily="34" charset="0"/>
            </a:endParaRP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588617"/>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Building and Installing the FTOF</a:t>
              </a:r>
              <a:endParaRPr lang="zh-CN" altLang="en-US" sz="3600" b="1" dirty="0">
                <a:latin typeface="Avenir" panose="02000503020000020003" pitchFamily="2" charset="0"/>
                <a:cs typeface="Calibri" panose="020F0502020204030204" pitchFamily="34"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88617"/>
            <a:ext cx="4972386" cy="10943753"/>
            <a:chOff x="273050" y="4957191"/>
            <a:chExt cx="9317958" cy="10943753"/>
          </a:xfrm>
        </p:grpSpPr>
        <p:sp>
          <p:nvSpPr>
            <p:cNvPr id="95" name="Freeform 3">
              <a:extLst>
                <a:ext uri="{FF2B5EF4-FFF2-40B4-BE49-F238E27FC236}">
                  <a16:creationId xmlns:a16="http://schemas.microsoft.com/office/drawing/2014/main" id="{3948DED3-E622-084A-B836-EB5755AC8277}"/>
                </a:ext>
              </a:extLst>
            </p:cNvPr>
            <p:cNvSpPr/>
            <p:nvPr/>
          </p:nvSpPr>
          <p:spPr>
            <a:xfrm>
              <a:off x="273050" y="495719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Did you know?</a:t>
              </a:r>
              <a:endParaRPr lang="zh-CN" altLang="en-US" sz="3600" b="1" dirty="0">
                <a:latin typeface="Avenir" panose="02000503020000020003" pitchFamily="2" charset="0"/>
                <a:cs typeface="Calibri" panose="020F0502020204030204" pitchFamily="34"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703160"/>
              <a:ext cx="9317958" cy="1019778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273050" y="5168900"/>
            <a:ext cx="13727144" cy="4154984"/>
          </a:xfrm>
          <a:prstGeom prst="rect">
            <a:avLst/>
          </a:prstGeom>
          <a:noFill/>
        </p:spPr>
        <p:txBody>
          <a:bodyPr wrap="square" rtlCol="0">
            <a:spAutoFit/>
          </a:bodyPr>
          <a:lstStyle/>
          <a:p>
            <a:r>
              <a:rPr lang="en-US" sz="2400" dirty="0">
                <a:latin typeface="Avenir" panose="02000503020000020003" pitchFamily="2" charset="0"/>
                <a:cs typeface="Calibri" panose="020F0502020204030204" pitchFamily="34" charset="0"/>
              </a:rPr>
              <a:t>The Forward Time Of Flight is used to determine:</a:t>
            </a:r>
          </a:p>
          <a:p>
            <a:endParaRPr lang="en-US" sz="2400" dirty="0">
              <a:latin typeface="Avenir" panose="02000503020000020003" pitchFamily="2" charset="0"/>
              <a:cs typeface="Calibri" panose="020F0502020204030204" pitchFamily="34" charset="0"/>
            </a:endParaRPr>
          </a:p>
          <a:p>
            <a:pPr marL="466725" indent="-293688">
              <a:buFont typeface="Arial" panose="020B0604020202020204" pitchFamily="34" charset="0"/>
              <a:buChar char="•"/>
            </a:pPr>
            <a:r>
              <a:rPr lang="en-US" sz="2400" b="1" dirty="0">
                <a:latin typeface="Avenir" panose="02000503020000020003" pitchFamily="2" charset="0"/>
                <a:cs typeface="Calibri" panose="020F0502020204030204" pitchFamily="34" charset="0"/>
              </a:rPr>
              <a:t>the precise flight time of passing charged particles;</a:t>
            </a:r>
          </a:p>
          <a:p>
            <a:pPr marL="466725" indent="-293688">
              <a:buFont typeface="Arial" panose="020B0604020202020204" pitchFamily="34" charset="0"/>
              <a:buChar char="•"/>
            </a:pPr>
            <a:r>
              <a:rPr lang="en-US" sz="2400" b="1" dirty="0">
                <a:latin typeface="Avenir" panose="02000503020000020003" pitchFamily="2" charset="0"/>
                <a:cs typeface="Calibri" panose="020F0502020204030204" pitchFamily="34" charset="0"/>
              </a:rPr>
              <a:t>the types of charged particles (electrons, pions, kaons, protons, etc.).</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When charged particles cross paddles they cause the special material to emit light. We call this process a “hit”. The photons are collected at each end by light guides that channels them to photo-multipliers, connected to computers.</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Dedicated software then calculates the position and time of the particle hits, and based on this information we can distinguish the particle types.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419050" y="21912600"/>
            <a:ext cx="4467406" cy="8402300"/>
          </a:xfrm>
          <a:prstGeom prst="rect">
            <a:avLst/>
          </a:prstGeom>
          <a:noFill/>
        </p:spPr>
        <p:txBody>
          <a:bodyPr wrap="square" rtlCol="0">
            <a:spAutoFit/>
          </a:bodyPr>
          <a:lstStyle/>
          <a:p>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A particle crossing one paddle releases around 4000 photons. Of these, about 2000 make it to the photo-sensor. This looks like a lot of photons but the signal produced is very tiny and it needs to be amplified by a factor of one million to make it visible to the electronics.</a:t>
            </a:r>
          </a:p>
          <a:p>
            <a:pPr marL="239713" indent="-239713">
              <a:buFont typeface="Arial" panose="020B0604020202020204" pitchFamily="34" charset="0"/>
              <a:buChar char="•"/>
            </a:pP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light produced by crossing particles bounces across the scintillator and light guides around 20 times before reaching the electronics.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average FTOF resolution is ~100 picoseconds. This is more than ten millions times more accurate than professional sport stopwatches capable of measuring milliseconds.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b="1" dirty="0">
                <a:latin typeface="Avenir" panose="02000503020000020003" pitchFamily="2" charset="0"/>
                <a:cs typeface="Calibri" panose="020F0502020204030204" pitchFamily="34" charset="0"/>
              </a:rPr>
              <a:t>Best in class</a:t>
            </a:r>
            <a:r>
              <a:rPr lang="en-US" sz="2000" dirty="0">
                <a:latin typeface="Avenir" panose="02000503020000020003" pitchFamily="2" charset="0"/>
                <a:cs typeface="Calibri" panose="020F0502020204030204" pitchFamily="34" charset="0"/>
              </a:rPr>
              <a:t>: The FTOF panel-1b counters have resulted in a world record for timing resolution for detectors of this type.</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7192922" y="13550900"/>
            <a:ext cx="6807272" cy="2354491"/>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One FTOF “B” panel, containing 62 paddles. The “A” panels have 23 and the ”2” panels have 5 paddles. The FTOF system consists of 18 panels for a total 540 paddles.</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light created in the counters from particles passing through is collected with sensitive photo-detectors mounted at each end of the individual counters. The electrical signals produced by these hits are collected in our computer electronics.</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4000194" y="30468393"/>
            <a:ext cx="1073305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18 support frames onto which the FTOF counters were mounted were installed one at a time on the Hall B Forward Carriage. Here one of the 6 panel-1a frames containing 23 counters is being installed using specially designed tooling that temporarily attaches the frames to the crane rigging.</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2219061" y="19113500"/>
            <a:ext cx="7771989"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Hello particles! This plot show the relativistic speed versus momentum of the particles hitting the FTOF. Thanks to FTOF, we are able to differentiate between protons, kaons, and </a:t>
            </a:r>
            <a:r>
              <a:rPr lang="en-US" dirty="0" err="1">
                <a:latin typeface="Avenir" panose="02000503020000020003" pitchFamily="2" charset="0"/>
                <a:cs typeface="Calibri" panose="020F0502020204030204" pitchFamily="34" charset="0"/>
              </a:rPr>
              <a:t>pions</a:t>
            </a:r>
            <a:r>
              <a:rPr lang="en-US" dirty="0">
                <a:latin typeface="Avenir" panose="02000503020000020003" pitchFamily="2" charset="0"/>
                <a:cs typeface="Calibri" panose="020F0502020204030204" pitchFamily="34" charset="0"/>
              </a:rPr>
              <a:t>.</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14443791" y="19128698"/>
            <a:ext cx="767879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Time resolution measurement of one FTOF counter: 0.061x10</a:t>
            </a:r>
            <a:r>
              <a:rPr lang="en-US" baseline="30000" dirty="0">
                <a:latin typeface="Avenir" panose="02000503020000020003" pitchFamily="2" charset="0"/>
                <a:cs typeface="Calibri" panose="020F0502020204030204" pitchFamily="34" charset="0"/>
              </a:rPr>
              <a:t>-9 </a:t>
            </a:r>
            <a:r>
              <a:rPr lang="en-US" dirty="0">
                <a:latin typeface="Avenir" panose="02000503020000020003" pitchFamily="2" charset="0"/>
                <a:cs typeface="Calibri" panose="020F0502020204030204" pitchFamily="34" charset="0"/>
              </a:rPr>
              <a:t>s (61 </a:t>
            </a:r>
            <a:r>
              <a:rPr lang="en-US" dirty="0" err="1">
                <a:latin typeface="Avenir" panose="02000503020000020003" pitchFamily="2" charset="0"/>
                <a:cs typeface="Calibri" panose="020F0502020204030204" pitchFamily="34" charset="0"/>
              </a:rPr>
              <a:t>ps</a:t>
            </a:r>
            <a:r>
              <a:rPr lang="en-US" dirty="0">
                <a:latin typeface="Avenir" panose="02000503020000020003" pitchFamily="2" charset="0"/>
                <a:cs typeface="Calibri" panose="020F0502020204030204" pitchFamily="34" charset="0"/>
              </a:rPr>
              <a:t>). That means we can distinguish events in time to within 1/10 of a billion of a second.  </a:t>
            </a:r>
          </a:p>
        </p:txBody>
      </p:sp>
      <p:sp>
        <p:nvSpPr>
          <p:cNvPr id="134" name="TextBox 133">
            <a:extLst>
              <a:ext uri="{FF2B5EF4-FFF2-40B4-BE49-F238E27FC236}">
                <a16:creationId xmlns:a16="http://schemas.microsoft.com/office/drawing/2014/main" id="{3507781B-85EA-4941-A89D-5A872E393D9E}"/>
              </a:ext>
            </a:extLst>
          </p:cNvPr>
          <p:cNvSpPr txBox="1"/>
          <p:nvPr/>
        </p:nvSpPr>
        <p:spPr>
          <a:xfrm>
            <a:off x="8756373" y="17593350"/>
            <a:ext cx="5212285" cy="167738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Timing resolution ~30 – 165 </a:t>
            </a:r>
            <a:r>
              <a:rPr lang="en-US" sz="2000" dirty="0" err="1">
                <a:latin typeface="Avenir" panose="02000503020000020003" pitchFamily="2" charset="0"/>
                <a:cs typeface="Calibri" panose="020F0502020204030204" pitchFamily="34" charset="0"/>
              </a:rPr>
              <a:t>ps</a:t>
            </a:r>
            <a:r>
              <a:rPr lang="en-US" sz="2000" dirty="0">
                <a:latin typeface="Avenir" panose="02000503020000020003" pitchFamily="2" charset="0"/>
                <a:cs typeface="Calibri" panose="020F0502020204030204" pitchFamily="34" charset="0"/>
              </a:rPr>
              <a:t> depending on counter length</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Position resolution along counter ~1 cm</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Angular coverage: Polar: 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-35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(panel-1a, panel-1b); 35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-45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(panel-2)</a:t>
            </a:r>
          </a:p>
        </p:txBody>
      </p:sp>
      <p:sp>
        <p:nvSpPr>
          <p:cNvPr id="19" name="Rectangle 18">
            <a:extLst>
              <a:ext uri="{FF2B5EF4-FFF2-40B4-BE49-F238E27FC236}">
                <a16:creationId xmlns:a16="http://schemas.microsoft.com/office/drawing/2014/main" id="{4384E089-9832-7E4B-BA66-03D5F3764A8D}"/>
              </a:ext>
            </a:extLst>
          </p:cNvPr>
          <p:cNvSpPr/>
          <p:nvPr/>
        </p:nvSpPr>
        <p:spPr>
          <a:xfrm>
            <a:off x="26104850" y="8369300"/>
            <a:ext cx="539976" cy="4427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82" name="TextBox 81">
            <a:extLst>
              <a:ext uri="{FF2B5EF4-FFF2-40B4-BE49-F238E27FC236}">
                <a16:creationId xmlns:a16="http://schemas.microsoft.com/office/drawing/2014/main" id="{268D994C-2592-4B41-892E-1A1840EC4542}"/>
              </a:ext>
            </a:extLst>
          </p:cNvPr>
          <p:cNvSpPr txBox="1"/>
          <p:nvPr/>
        </p:nvSpPr>
        <p:spPr>
          <a:xfrm>
            <a:off x="14370050" y="12296151"/>
            <a:ext cx="1005840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The software suite that we use to monitor every counter in the FTOF system hardware.</a:t>
            </a:r>
          </a:p>
        </p:txBody>
      </p:sp>
      <p:sp>
        <p:nvSpPr>
          <p:cNvPr id="83" name="TextBox 82">
            <a:extLst>
              <a:ext uri="{FF2B5EF4-FFF2-40B4-BE49-F238E27FC236}">
                <a16:creationId xmlns:a16="http://schemas.microsoft.com/office/drawing/2014/main" id="{A53A14DB-07A4-7C4B-95BB-A34D3128EFA7}"/>
              </a:ext>
            </a:extLst>
          </p:cNvPr>
          <p:cNvSpPr txBox="1"/>
          <p:nvPr/>
        </p:nvSpPr>
        <p:spPr>
          <a:xfrm>
            <a:off x="24183594" y="13020079"/>
            <a:ext cx="1773242" cy="707886"/>
          </a:xfrm>
          <a:prstGeom prst="rect">
            <a:avLst/>
          </a:prstGeom>
          <a:noFill/>
        </p:spPr>
        <p:txBody>
          <a:bodyPr wrap="none" rtlCol="0">
            <a:spAutoFit/>
          </a:bodyPr>
          <a:lstStyle/>
          <a:p>
            <a:r>
              <a:rPr lang="en-US" sz="4000" b="1" dirty="0">
                <a:solidFill>
                  <a:srgbClr val="FFFFFF"/>
                </a:solidFill>
                <a:latin typeface="Avenir" panose="02000503020000020003" pitchFamily="2" charset="0"/>
              </a:rPr>
              <a:t>PIONS</a:t>
            </a:r>
          </a:p>
        </p:txBody>
      </p:sp>
      <p:sp>
        <p:nvSpPr>
          <p:cNvPr id="97" name="TextBox 96">
            <a:extLst>
              <a:ext uri="{FF2B5EF4-FFF2-40B4-BE49-F238E27FC236}">
                <a16:creationId xmlns:a16="http://schemas.microsoft.com/office/drawing/2014/main" id="{F27369F3-F5A6-F942-9720-EBEEA38FC3CE}"/>
              </a:ext>
            </a:extLst>
          </p:cNvPr>
          <p:cNvSpPr txBox="1"/>
          <p:nvPr/>
        </p:nvSpPr>
        <p:spPr>
          <a:xfrm>
            <a:off x="447607" y="17259935"/>
            <a:ext cx="4751792" cy="2600712"/>
          </a:xfrm>
          <a:prstGeom prst="rect">
            <a:avLst/>
          </a:prstGeom>
          <a:noFill/>
          <a:ln>
            <a:solidFill>
              <a:schemeClr val="accent1">
                <a:shade val="50000"/>
              </a:schemeClr>
            </a:solidFill>
          </a:ln>
        </p:spPr>
        <p:txBody>
          <a:bodyPr wrap="square" tIns="91440" rtlCol="0">
            <a:spAutoFit/>
          </a:bodyPr>
          <a:lstStyle/>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540 counters </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1080 photo-sensors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2160 readout channels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Double-sided readout via 2-in and 3-in PMTs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Rectangular counters come in widths of 6 cm, 15 cm, 22 cm</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Lengths vary from 17 cm to ~426 cm</a:t>
            </a:r>
          </a:p>
        </p:txBody>
      </p:sp>
      <p:sp>
        <p:nvSpPr>
          <p:cNvPr id="102" name="TextBox 101">
            <a:extLst>
              <a:ext uri="{FF2B5EF4-FFF2-40B4-BE49-F238E27FC236}">
                <a16:creationId xmlns:a16="http://schemas.microsoft.com/office/drawing/2014/main" id="{9BC75D58-1CFF-5043-A714-2CC19B2E234F}"/>
              </a:ext>
            </a:extLst>
          </p:cNvPr>
          <p:cNvSpPr txBox="1"/>
          <p:nvPr/>
        </p:nvSpPr>
        <p:spPr>
          <a:xfrm>
            <a:off x="351102" y="30457477"/>
            <a:ext cx="13468335"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FTOF panel-1b counters were assembled and tested at the University of South Carolina (USC). They were then transported to JLab where they were mounted to their support frames before being installed in Hall B. Here the crew from USC is hard at work. The FTOF panel-1a and panel-2 counters were assembled and tested at </a:t>
            </a:r>
            <a:r>
              <a:rPr lang="en-US" dirty="0" err="1">
                <a:latin typeface="Avenir" panose="02000503020000020003" pitchFamily="2" charset="0"/>
                <a:cs typeface="Calibri" panose="020F0502020204030204" pitchFamily="34" charset="0"/>
              </a:rPr>
              <a:t>JLab</a:t>
            </a:r>
            <a:r>
              <a:rPr lang="en-US" dirty="0">
                <a:latin typeface="Avenir" panose="02000503020000020003" pitchFamily="2" charset="0"/>
                <a:cs typeface="Calibri" panose="020F0502020204030204" pitchFamily="34" charset="0"/>
              </a:rPr>
              <a:t> (bottom left).</a:t>
            </a:r>
          </a:p>
        </p:txBody>
      </p:sp>
      <p:pic>
        <p:nvPicPr>
          <p:cNvPr id="14" name="Picture 13">
            <a:extLst>
              <a:ext uri="{FF2B5EF4-FFF2-40B4-BE49-F238E27FC236}">
                <a16:creationId xmlns:a16="http://schemas.microsoft.com/office/drawing/2014/main" id="{14080F17-D9F6-EE4A-B62A-09995D124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68533" y="31673075"/>
            <a:ext cx="7455743" cy="4185680"/>
          </a:xfrm>
          <a:prstGeom prst="rect">
            <a:avLst/>
          </a:prstGeom>
        </p:spPr>
      </p:pic>
      <p:pic>
        <p:nvPicPr>
          <p:cNvPr id="61" name="Picture 60">
            <a:extLst>
              <a:ext uri="{FF2B5EF4-FFF2-40B4-BE49-F238E27FC236}">
                <a16:creationId xmlns:a16="http://schemas.microsoft.com/office/drawing/2014/main" id="{2ED2ED81-7B71-2A44-AF44-E9FEB31C5E3B}"/>
              </a:ext>
            </a:extLst>
          </p:cNvPr>
          <p:cNvPicPr>
            <a:picLocks/>
          </p:cNvPicPr>
          <p:nvPr/>
        </p:nvPicPr>
        <p:blipFill>
          <a:blip r:embed="rId5"/>
          <a:stretch>
            <a:fillRect/>
          </a:stretch>
        </p:blipFill>
        <p:spPr>
          <a:xfrm>
            <a:off x="22269098" y="12865099"/>
            <a:ext cx="7660992" cy="6131407"/>
          </a:xfrm>
          <a:prstGeom prst="rect">
            <a:avLst/>
          </a:prstGeom>
        </p:spPr>
      </p:pic>
      <p:sp>
        <p:nvSpPr>
          <p:cNvPr id="62" name="TextBox 61">
            <a:extLst>
              <a:ext uri="{FF2B5EF4-FFF2-40B4-BE49-F238E27FC236}">
                <a16:creationId xmlns:a16="http://schemas.microsoft.com/office/drawing/2014/main" id="{3CF5A392-81EA-B34A-A748-85807B7E3A6B}"/>
              </a:ext>
            </a:extLst>
          </p:cNvPr>
          <p:cNvSpPr txBox="1"/>
          <p:nvPr/>
        </p:nvSpPr>
        <p:spPr>
          <a:xfrm>
            <a:off x="22071771" y="13033689"/>
            <a:ext cx="330200" cy="523220"/>
          </a:xfrm>
          <a:prstGeom prst="rect">
            <a:avLst/>
          </a:prstGeom>
          <a:noFill/>
        </p:spPr>
        <p:txBody>
          <a:bodyPr wrap="square" rtlCol="0">
            <a:spAutoFit/>
          </a:bodyPr>
          <a:lstStyle/>
          <a:p>
            <a:r>
              <a:rPr lang="en-US" sz="2800" dirty="0">
                <a:latin typeface="Symbol" pitchFamily="2" charset="2"/>
              </a:rPr>
              <a:t>b</a:t>
            </a:r>
          </a:p>
        </p:txBody>
      </p:sp>
      <p:sp>
        <p:nvSpPr>
          <p:cNvPr id="63" name="TextBox 62">
            <a:extLst>
              <a:ext uri="{FF2B5EF4-FFF2-40B4-BE49-F238E27FC236}">
                <a16:creationId xmlns:a16="http://schemas.microsoft.com/office/drawing/2014/main" id="{F7140CB6-33A2-7E44-8E6B-75851DB83C62}"/>
              </a:ext>
            </a:extLst>
          </p:cNvPr>
          <p:cNvSpPr txBox="1"/>
          <p:nvPr/>
        </p:nvSpPr>
        <p:spPr>
          <a:xfrm>
            <a:off x="28390850" y="18580100"/>
            <a:ext cx="1295400" cy="461665"/>
          </a:xfrm>
          <a:prstGeom prst="rect">
            <a:avLst/>
          </a:prstGeom>
          <a:noFill/>
        </p:spPr>
        <p:txBody>
          <a:bodyPr wrap="square" rtlCol="0">
            <a:spAutoFit/>
          </a:bodyPr>
          <a:lstStyle/>
          <a:p>
            <a:r>
              <a:rPr lang="en-US" sz="2400" dirty="0">
                <a:latin typeface="Comic Sans MS" panose="030F0902030302020204" pitchFamily="66" charset="0"/>
              </a:rPr>
              <a:t>p (GeV)</a:t>
            </a:r>
          </a:p>
        </p:txBody>
      </p:sp>
      <p:pic>
        <p:nvPicPr>
          <p:cNvPr id="8" name="Picture 7">
            <a:extLst>
              <a:ext uri="{FF2B5EF4-FFF2-40B4-BE49-F238E27FC236}">
                <a16:creationId xmlns:a16="http://schemas.microsoft.com/office/drawing/2014/main" id="{EFFF92A0-C25F-A942-9EB4-824A309CB91F}"/>
              </a:ext>
            </a:extLst>
          </p:cNvPr>
          <p:cNvPicPr>
            <a:picLocks/>
          </p:cNvPicPr>
          <p:nvPr/>
        </p:nvPicPr>
        <p:blipFill rotWithShape="1">
          <a:blip r:embed="rId6">
            <a:extLst>
              <a:ext uri="{28A0092B-C50C-407E-A947-70E740481C1C}">
                <a14:useLocalDpi xmlns:a14="http://schemas.microsoft.com/office/drawing/2010/main" val="0"/>
              </a:ext>
            </a:extLst>
          </a:blip>
          <a:srcRect t="4091"/>
          <a:stretch/>
        </p:blipFill>
        <p:spPr>
          <a:xfrm>
            <a:off x="14370050" y="5168900"/>
            <a:ext cx="10058400" cy="7141696"/>
          </a:xfrm>
          <a:prstGeom prst="rect">
            <a:avLst/>
          </a:prstGeom>
        </p:spPr>
      </p:pic>
      <p:pic>
        <p:nvPicPr>
          <p:cNvPr id="17" name="Picture 16">
            <a:extLst>
              <a:ext uri="{FF2B5EF4-FFF2-40B4-BE49-F238E27FC236}">
                <a16:creationId xmlns:a16="http://schemas.microsoft.com/office/drawing/2014/main" id="{8FFEF064-ACD2-2E4F-956D-0CDD6A872BA0}"/>
              </a:ext>
            </a:extLst>
          </p:cNvPr>
          <p:cNvPicPr>
            <a:picLocks noChangeAspect="1"/>
          </p:cNvPicPr>
          <p:nvPr/>
        </p:nvPicPr>
        <p:blipFill rotWithShape="1">
          <a:blip r:embed="rId7">
            <a:extLst>
              <a:ext uri="{28A0092B-C50C-407E-A947-70E740481C1C}">
                <a14:useLocalDpi xmlns:a14="http://schemas.microsoft.com/office/drawing/2010/main" val="0"/>
              </a:ext>
            </a:extLst>
          </a:blip>
          <a:srcRect r="7310" b="8519"/>
          <a:stretch/>
        </p:blipFill>
        <p:spPr>
          <a:xfrm>
            <a:off x="14000194" y="21423711"/>
            <a:ext cx="10768745" cy="9044682"/>
          </a:xfrm>
          <a:prstGeom prst="rect">
            <a:avLst/>
          </a:prstGeom>
        </p:spPr>
      </p:pic>
      <p:pic>
        <p:nvPicPr>
          <p:cNvPr id="20" name="Picture 19">
            <a:extLst>
              <a:ext uri="{FF2B5EF4-FFF2-40B4-BE49-F238E27FC236}">
                <a16:creationId xmlns:a16="http://schemas.microsoft.com/office/drawing/2014/main" id="{96F097EB-90D7-7C40-AD00-8B1EB1EA4732}"/>
              </a:ext>
            </a:extLst>
          </p:cNvPr>
          <p:cNvPicPr>
            <a:picLocks noChangeAspect="1"/>
          </p:cNvPicPr>
          <p:nvPr/>
        </p:nvPicPr>
        <p:blipFill rotWithShape="1">
          <a:blip r:embed="rId8">
            <a:extLst>
              <a:ext uri="{28A0092B-C50C-407E-A947-70E740481C1C}">
                <a14:useLocalDpi xmlns:a14="http://schemas.microsoft.com/office/drawing/2010/main" val="0"/>
              </a:ext>
            </a:extLst>
          </a:blip>
          <a:srcRect l="8495"/>
          <a:stretch/>
        </p:blipFill>
        <p:spPr>
          <a:xfrm>
            <a:off x="188411" y="31673074"/>
            <a:ext cx="10972801" cy="9781711"/>
          </a:xfrm>
          <a:prstGeom prst="rect">
            <a:avLst/>
          </a:prstGeom>
        </p:spPr>
      </p:pic>
      <p:pic>
        <p:nvPicPr>
          <p:cNvPr id="23" name="Picture 22">
            <a:extLst>
              <a:ext uri="{FF2B5EF4-FFF2-40B4-BE49-F238E27FC236}">
                <a16:creationId xmlns:a16="http://schemas.microsoft.com/office/drawing/2014/main" id="{470BD598-CF5D-3A4A-88F7-8ACB4B82B2EF}"/>
              </a:ext>
            </a:extLst>
          </p:cNvPr>
          <p:cNvPicPr>
            <a:picLocks noChangeAspect="1"/>
          </p:cNvPicPr>
          <p:nvPr/>
        </p:nvPicPr>
        <p:blipFill rotWithShape="1">
          <a:blip r:embed="rId9">
            <a:extLst>
              <a:ext uri="{28A0092B-C50C-407E-A947-70E740481C1C}">
                <a14:useLocalDpi xmlns:a14="http://schemas.microsoft.com/office/drawing/2010/main" val="0"/>
              </a:ext>
            </a:extLst>
          </a:blip>
          <a:srcRect l="15506" t="1231" r="17362"/>
          <a:stretch/>
        </p:blipFill>
        <p:spPr>
          <a:xfrm>
            <a:off x="5759450" y="17084085"/>
            <a:ext cx="2648508" cy="2360317"/>
          </a:xfrm>
          <a:prstGeom prst="rect">
            <a:avLst/>
          </a:prstGeom>
        </p:spPr>
      </p:pic>
      <p:pic>
        <p:nvPicPr>
          <p:cNvPr id="24" name="Picture 23">
            <a:extLst>
              <a:ext uri="{FF2B5EF4-FFF2-40B4-BE49-F238E27FC236}">
                <a16:creationId xmlns:a16="http://schemas.microsoft.com/office/drawing/2014/main" id="{BDB1C090-31E2-BF4B-8197-081663C89D1E}"/>
              </a:ext>
            </a:extLst>
          </p:cNvPr>
          <p:cNvPicPr>
            <a:picLocks noChangeAspect="1"/>
          </p:cNvPicPr>
          <p:nvPr/>
        </p:nvPicPr>
        <p:blipFill rotWithShape="1">
          <a:blip r:embed="rId10"/>
          <a:srcRect l="7343"/>
          <a:stretch/>
        </p:blipFill>
        <p:spPr>
          <a:xfrm>
            <a:off x="25540970" y="318603"/>
            <a:ext cx="4297680" cy="3478697"/>
          </a:xfrm>
          <a:prstGeom prst="rect">
            <a:avLst/>
          </a:prstGeom>
        </p:spPr>
      </p:pic>
      <p:pic>
        <p:nvPicPr>
          <p:cNvPr id="28" name="Picture 27">
            <a:extLst>
              <a:ext uri="{FF2B5EF4-FFF2-40B4-BE49-F238E27FC236}">
                <a16:creationId xmlns:a16="http://schemas.microsoft.com/office/drawing/2014/main" id="{E0BD37A0-5372-C146-9D8E-473F87BCFA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92922" y="9430024"/>
            <a:ext cx="6810995" cy="4195442"/>
          </a:xfrm>
          <a:prstGeom prst="rect">
            <a:avLst/>
          </a:prstGeom>
        </p:spPr>
      </p:pic>
      <p:pic>
        <p:nvPicPr>
          <p:cNvPr id="31" name="Picture 30">
            <a:extLst>
              <a:ext uri="{FF2B5EF4-FFF2-40B4-BE49-F238E27FC236}">
                <a16:creationId xmlns:a16="http://schemas.microsoft.com/office/drawing/2014/main" id="{9FC8BA15-4A62-7846-AB4A-DE6B3D3DDB90}"/>
              </a:ext>
            </a:extLst>
          </p:cNvPr>
          <p:cNvPicPr>
            <a:picLocks noChangeAspect="1"/>
          </p:cNvPicPr>
          <p:nvPr/>
        </p:nvPicPr>
        <p:blipFill rotWithShape="1">
          <a:blip r:embed="rId12">
            <a:extLst>
              <a:ext uri="{28A0092B-C50C-407E-A947-70E740481C1C}">
                <a14:useLocalDpi xmlns:a14="http://schemas.microsoft.com/office/drawing/2010/main" val="0"/>
              </a:ext>
            </a:extLst>
          </a:blip>
          <a:srcRect r="7208"/>
          <a:stretch/>
        </p:blipFill>
        <p:spPr>
          <a:xfrm>
            <a:off x="14431010" y="12865100"/>
            <a:ext cx="7700156" cy="6248400"/>
          </a:xfrm>
          <a:prstGeom prst="rect">
            <a:avLst/>
          </a:prstGeom>
        </p:spPr>
      </p:pic>
      <p:sp>
        <p:nvSpPr>
          <p:cNvPr id="33" name="TextBox 32">
            <a:extLst>
              <a:ext uri="{FF2B5EF4-FFF2-40B4-BE49-F238E27FC236}">
                <a16:creationId xmlns:a16="http://schemas.microsoft.com/office/drawing/2014/main" id="{18E60370-84BA-DA44-9202-24ACE0C274D5}"/>
              </a:ext>
            </a:extLst>
          </p:cNvPr>
          <p:cNvSpPr txBox="1"/>
          <p:nvPr/>
        </p:nvSpPr>
        <p:spPr>
          <a:xfrm>
            <a:off x="24616113" y="14160500"/>
            <a:ext cx="1260137" cy="584775"/>
          </a:xfrm>
          <a:prstGeom prst="rect">
            <a:avLst/>
          </a:prstGeom>
          <a:noFill/>
        </p:spPr>
        <p:txBody>
          <a:bodyPr wrap="square" rtlCol="0">
            <a:spAutoFit/>
          </a:bodyPr>
          <a:lstStyle/>
          <a:p>
            <a:r>
              <a:rPr lang="en-US" sz="3200" dirty="0" err="1">
                <a:solidFill>
                  <a:schemeClr val="bg1"/>
                </a:solidFill>
              </a:rPr>
              <a:t>pions</a:t>
            </a:r>
            <a:endParaRPr lang="en-US" sz="3200" dirty="0">
              <a:solidFill>
                <a:schemeClr val="bg1"/>
              </a:solidFill>
            </a:endParaRPr>
          </a:p>
        </p:txBody>
      </p:sp>
      <p:sp>
        <p:nvSpPr>
          <p:cNvPr id="78" name="TextBox 77">
            <a:extLst>
              <a:ext uri="{FF2B5EF4-FFF2-40B4-BE49-F238E27FC236}">
                <a16:creationId xmlns:a16="http://schemas.microsoft.com/office/drawing/2014/main" id="{6076F25A-0E05-0D40-BA2F-E0AB5F156C5D}"/>
              </a:ext>
            </a:extLst>
          </p:cNvPr>
          <p:cNvSpPr txBox="1"/>
          <p:nvPr/>
        </p:nvSpPr>
        <p:spPr>
          <a:xfrm rot="20201442">
            <a:off x="25326767" y="15965338"/>
            <a:ext cx="1540083" cy="584775"/>
          </a:xfrm>
          <a:prstGeom prst="rect">
            <a:avLst/>
          </a:prstGeom>
          <a:noFill/>
        </p:spPr>
        <p:txBody>
          <a:bodyPr wrap="square" rtlCol="0">
            <a:spAutoFit/>
          </a:bodyPr>
          <a:lstStyle/>
          <a:p>
            <a:r>
              <a:rPr lang="en-US" sz="3200" dirty="0">
                <a:solidFill>
                  <a:schemeClr val="bg1"/>
                </a:solidFill>
              </a:rPr>
              <a:t>protons</a:t>
            </a:r>
          </a:p>
        </p:txBody>
      </p:sp>
      <p:sp>
        <p:nvSpPr>
          <p:cNvPr id="81" name="TextBox 80">
            <a:extLst>
              <a:ext uri="{FF2B5EF4-FFF2-40B4-BE49-F238E27FC236}">
                <a16:creationId xmlns:a16="http://schemas.microsoft.com/office/drawing/2014/main" id="{93FB89A5-BB21-D747-B638-F063DD13508B}"/>
              </a:ext>
            </a:extLst>
          </p:cNvPr>
          <p:cNvSpPr txBox="1"/>
          <p:nvPr/>
        </p:nvSpPr>
        <p:spPr>
          <a:xfrm rot="18554415">
            <a:off x="22991144" y="15836622"/>
            <a:ext cx="1428996" cy="584775"/>
          </a:xfrm>
          <a:prstGeom prst="rect">
            <a:avLst/>
          </a:prstGeom>
          <a:noFill/>
        </p:spPr>
        <p:txBody>
          <a:bodyPr wrap="square" rtlCol="0">
            <a:spAutoFit/>
          </a:bodyPr>
          <a:lstStyle/>
          <a:p>
            <a:r>
              <a:rPr lang="en-US" sz="3200" dirty="0">
                <a:solidFill>
                  <a:schemeClr val="bg1"/>
                </a:solidFill>
              </a:rPr>
              <a:t>kaons</a:t>
            </a:r>
          </a:p>
        </p:txBody>
      </p:sp>
      <p:pic>
        <p:nvPicPr>
          <p:cNvPr id="5" name="Picture 4">
            <a:extLst>
              <a:ext uri="{FF2B5EF4-FFF2-40B4-BE49-F238E27FC236}">
                <a16:creationId xmlns:a16="http://schemas.microsoft.com/office/drawing/2014/main" id="{4EB6A833-533B-424B-AF4C-2164358461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3050" y="9403045"/>
            <a:ext cx="6731389" cy="4412643"/>
          </a:xfrm>
          <a:prstGeom prst="rect">
            <a:avLst/>
          </a:prstGeom>
        </p:spPr>
      </p:pic>
      <p:sp>
        <p:nvSpPr>
          <p:cNvPr id="58" name="Oval 57">
            <a:extLst>
              <a:ext uri="{FF2B5EF4-FFF2-40B4-BE49-F238E27FC236}">
                <a16:creationId xmlns:a16="http://schemas.microsoft.com/office/drawing/2014/main" id="{F3500BF5-455A-D748-A83A-722DC8B4BE26}"/>
              </a:ext>
            </a:extLst>
          </p:cNvPr>
          <p:cNvSpPr/>
          <p:nvPr/>
        </p:nvSpPr>
        <p:spPr>
          <a:xfrm>
            <a:off x="5512240" y="12047751"/>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F7AB7B6-D528-0247-95D0-08F2416EEA42}"/>
              </a:ext>
            </a:extLst>
          </p:cNvPr>
          <p:cNvSpPr/>
          <p:nvPr/>
        </p:nvSpPr>
        <p:spPr>
          <a:xfrm>
            <a:off x="5314160" y="12073527"/>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3861A8C-4B9F-7A4E-88ED-FB6866923B80}"/>
              </a:ext>
            </a:extLst>
          </p:cNvPr>
          <p:cNvSpPr txBox="1"/>
          <p:nvPr/>
        </p:nvSpPr>
        <p:spPr>
          <a:xfrm>
            <a:off x="273050" y="11358426"/>
            <a:ext cx="1315553" cy="369332"/>
          </a:xfrm>
          <a:prstGeom prst="rect">
            <a:avLst/>
          </a:prstGeom>
          <a:noFill/>
        </p:spPr>
        <p:txBody>
          <a:bodyPr wrap="none" rtlCol="0">
            <a:spAutoFit/>
          </a:bodyPr>
          <a:lstStyle/>
          <a:p>
            <a:r>
              <a:rPr lang="en-US" dirty="0"/>
              <a:t>DC Region 1</a:t>
            </a:r>
          </a:p>
        </p:txBody>
      </p:sp>
      <p:sp>
        <p:nvSpPr>
          <p:cNvPr id="64" name="TextBox 63">
            <a:extLst>
              <a:ext uri="{FF2B5EF4-FFF2-40B4-BE49-F238E27FC236}">
                <a16:creationId xmlns:a16="http://schemas.microsoft.com/office/drawing/2014/main" id="{B9A7A556-5A81-CF45-8EE0-81F5C4571A6F}"/>
              </a:ext>
            </a:extLst>
          </p:cNvPr>
          <p:cNvSpPr txBox="1"/>
          <p:nvPr/>
        </p:nvSpPr>
        <p:spPr>
          <a:xfrm>
            <a:off x="939452" y="10356690"/>
            <a:ext cx="1315553" cy="369332"/>
          </a:xfrm>
          <a:prstGeom prst="rect">
            <a:avLst/>
          </a:prstGeom>
          <a:noFill/>
        </p:spPr>
        <p:txBody>
          <a:bodyPr wrap="none" rtlCol="0">
            <a:spAutoFit/>
          </a:bodyPr>
          <a:lstStyle/>
          <a:p>
            <a:r>
              <a:rPr lang="en-US" dirty="0"/>
              <a:t>DC Region 2</a:t>
            </a:r>
          </a:p>
        </p:txBody>
      </p:sp>
      <p:sp>
        <p:nvSpPr>
          <p:cNvPr id="65" name="TextBox 64">
            <a:extLst>
              <a:ext uri="{FF2B5EF4-FFF2-40B4-BE49-F238E27FC236}">
                <a16:creationId xmlns:a16="http://schemas.microsoft.com/office/drawing/2014/main" id="{7E9BAA53-779D-8E48-B518-53BD02B8DBCF}"/>
              </a:ext>
            </a:extLst>
          </p:cNvPr>
          <p:cNvSpPr txBox="1"/>
          <p:nvPr/>
        </p:nvSpPr>
        <p:spPr>
          <a:xfrm>
            <a:off x="1939373" y="9535458"/>
            <a:ext cx="1315553" cy="369332"/>
          </a:xfrm>
          <a:prstGeom prst="rect">
            <a:avLst/>
          </a:prstGeom>
          <a:noFill/>
        </p:spPr>
        <p:txBody>
          <a:bodyPr wrap="none" rtlCol="0">
            <a:spAutoFit/>
          </a:bodyPr>
          <a:lstStyle/>
          <a:p>
            <a:r>
              <a:rPr lang="en-US" dirty="0"/>
              <a:t>DC Region 3</a:t>
            </a:r>
          </a:p>
        </p:txBody>
      </p:sp>
      <p:sp>
        <p:nvSpPr>
          <p:cNvPr id="66" name="TextBox 65">
            <a:extLst>
              <a:ext uri="{FF2B5EF4-FFF2-40B4-BE49-F238E27FC236}">
                <a16:creationId xmlns:a16="http://schemas.microsoft.com/office/drawing/2014/main" id="{4B25F1D7-FC50-4E41-B823-77293529C6EA}"/>
              </a:ext>
            </a:extLst>
          </p:cNvPr>
          <p:cNvSpPr txBox="1"/>
          <p:nvPr/>
        </p:nvSpPr>
        <p:spPr>
          <a:xfrm>
            <a:off x="3854450" y="10911217"/>
            <a:ext cx="788870" cy="646331"/>
          </a:xfrm>
          <a:prstGeom prst="rect">
            <a:avLst/>
          </a:prstGeom>
          <a:noFill/>
        </p:spPr>
        <p:txBody>
          <a:bodyPr wrap="none" rtlCol="0">
            <a:spAutoFit/>
          </a:bodyPr>
          <a:lstStyle/>
          <a:p>
            <a:r>
              <a:rPr lang="en-US" dirty="0">
                <a:solidFill>
                  <a:schemeClr val="bg1"/>
                </a:solidFill>
              </a:rPr>
              <a:t>FTOF </a:t>
            </a:r>
          </a:p>
          <a:p>
            <a:r>
              <a:rPr lang="en-US" dirty="0">
                <a:solidFill>
                  <a:schemeClr val="bg1"/>
                </a:solidFill>
              </a:rPr>
              <a:t>Panels</a:t>
            </a:r>
          </a:p>
        </p:txBody>
      </p:sp>
      <p:cxnSp>
        <p:nvCxnSpPr>
          <p:cNvPr id="12" name="Straight Arrow Connector 11">
            <a:extLst>
              <a:ext uri="{FF2B5EF4-FFF2-40B4-BE49-F238E27FC236}">
                <a16:creationId xmlns:a16="http://schemas.microsoft.com/office/drawing/2014/main" id="{693735D8-B120-BA41-8A3F-E299849C5F0E}"/>
              </a:ext>
            </a:extLst>
          </p:cNvPr>
          <p:cNvCxnSpPr>
            <a:cxnSpLocks/>
          </p:cNvCxnSpPr>
          <p:nvPr/>
        </p:nvCxnSpPr>
        <p:spPr>
          <a:xfrm flipV="1">
            <a:off x="4521587" y="10892940"/>
            <a:ext cx="323463" cy="2781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3733721-AF24-654E-9F4F-69A4D13C4A8C}"/>
              </a:ext>
            </a:extLst>
          </p:cNvPr>
          <p:cNvCxnSpPr>
            <a:cxnSpLocks/>
          </p:cNvCxnSpPr>
          <p:nvPr/>
        </p:nvCxnSpPr>
        <p:spPr>
          <a:xfrm>
            <a:off x="4508432" y="11183063"/>
            <a:ext cx="641418" cy="62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9F84378-ED3D-7240-AE52-31B7AD0D6B03}"/>
              </a:ext>
            </a:extLst>
          </p:cNvPr>
          <p:cNvSpPr txBox="1"/>
          <p:nvPr/>
        </p:nvSpPr>
        <p:spPr>
          <a:xfrm>
            <a:off x="4544465" y="12299001"/>
            <a:ext cx="922096" cy="646331"/>
          </a:xfrm>
          <a:prstGeom prst="rect">
            <a:avLst/>
          </a:prstGeom>
          <a:noFill/>
        </p:spPr>
        <p:txBody>
          <a:bodyPr wrap="square" rtlCol="0">
            <a:spAutoFit/>
          </a:bodyPr>
          <a:lstStyle/>
          <a:p>
            <a:r>
              <a:rPr lang="en-US" dirty="0">
                <a:solidFill>
                  <a:srgbClr val="FF0000"/>
                </a:solidFill>
              </a:rPr>
              <a:t>Hits in FTOF</a:t>
            </a:r>
          </a:p>
        </p:txBody>
      </p:sp>
      <p:cxnSp>
        <p:nvCxnSpPr>
          <p:cNvPr id="75" name="Straight Arrow Connector 74">
            <a:extLst>
              <a:ext uri="{FF2B5EF4-FFF2-40B4-BE49-F238E27FC236}">
                <a16:creationId xmlns:a16="http://schemas.microsoft.com/office/drawing/2014/main" id="{8BCE703A-982C-044A-A679-F8CCC3F40D20}"/>
              </a:ext>
            </a:extLst>
          </p:cNvPr>
          <p:cNvCxnSpPr>
            <a:cxnSpLocks/>
          </p:cNvCxnSpPr>
          <p:nvPr/>
        </p:nvCxnSpPr>
        <p:spPr>
          <a:xfrm flipV="1">
            <a:off x="4997450" y="12200151"/>
            <a:ext cx="304800" cy="20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5242B4B-31A1-CD49-BFF6-8022EFC0A845}"/>
              </a:ext>
            </a:extLst>
          </p:cNvPr>
          <p:cNvCxnSpPr>
            <a:cxnSpLocks/>
          </p:cNvCxnSpPr>
          <p:nvPr/>
        </p:nvCxnSpPr>
        <p:spPr>
          <a:xfrm flipV="1">
            <a:off x="4992526" y="12200151"/>
            <a:ext cx="576085" cy="2200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535E37D-E23E-7F4A-87BF-C7C5122FC83A}"/>
              </a:ext>
            </a:extLst>
          </p:cNvPr>
          <p:cNvSpPr txBox="1"/>
          <p:nvPr/>
        </p:nvSpPr>
        <p:spPr>
          <a:xfrm>
            <a:off x="273050" y="13827899"/>
            <a:ext cx="6725686" cy="2077492"/>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Computer simulation of an electron passing through the Drift Chambers, the FTOF, and showering in the PCAL and EC calorimeters. </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FTOF hits provide a world-record timing resolution that we use to calculate the event start time and to identify the type of particle.</a:t>
            </a:r>
          </a:p>
        </p:txBody>
      </p:sp>
      <p:sp>
        <p:nvSpPr>
          <p:cNvPr id="35" name="TextBox 34">
            <a:extLst>
              <a:ext uri="{FF2B5EF4-FFF2-40B4-BE49-F238E27FC236}">
                <a16:creationId xmlns:a16="http://schemas.microsoft.com/office/drawing/2014/main" id="{5576E3CE-9D23-D341-A459-F373A8D1A1E1}"/>
              </a:ext>
            </a:extLst>
          </p:cNvPr>
          <p:cNvSpPr txBox="1"/>
          <p:nvPr/>
        </p:nvSpPr>
        <p:spPr>
          <a:xfrm>
            <a:off x="9288249" y="11036584"/>
            <a:ext cx="1433149" cy="369332"/>
          </a:xfrm>
          <a:prstGeom prst="rect">
            <a:avLst/>
          </a:prstGeom>
          <a:noFill/>
        </p:spPr>
        <p:txBody>
          <a:bodyPr wrap="none" rtlCol="0">
            <a:spAutoFit/>
          </a:bodyPr>
          <a:lstStyle/>
          <a:p>
            <a:r>
              <a:rPr lang="en-US" dirty="0"/>
              <a:t>FTOF Paddles</a:t>
            </a:r>
          </a:p>
        </p:txBody>
      </p:sp>
      <p:sp>
        <p:nvSpPr>
          <p:cNvPr id="86" name="TextBox 85">
            <a:extLst>
              <a:ext uri="{FF2B5EF4-FFF2-40B4-BE49-F238E27FC236}">
                <a16:creationId xmlns:a16="http://schemas.microsoft.com/office/drawing/2014/main" id="{DEFA5877-300B-5E48-A0F8-0B37921C2CEF}"/>
              </a:ext>
            </a:extLst>
          </p:cNvPr>
          <p:cNvSpPr txBox="1"/>
          <p:nvPr/>
        </p:nvSpPr>
        <p:spPr>
          <a:xfrm rot="20492287">
            <a:off x="9797154" y="12122558"/>
            <a:ext cx="2589170" cy="369332"/>
          </a:xfrm>
          <a:prstGeom prst="rect">
            <a:avLst/>
          </a:prstGeom>
          <a:noFill/>
        </p:spPr>
        <p:txBody>
          <a:bodyPr wrap="none" rtlCol="0">
            <a:spAutoFit/>
          </a:bodyPr>
          <a:lstStyle/>
          <a:p>
            <a:r>
              <a:rPr lang="en-US" dirty="0"/>
              <a:t>Sensitive photo-detectors</a:t>
            </a:r>
          </a:p>
        </p:txBody>
      </p:sp>
      <p:cxnSp>
        <p:nvCxnSpPr>
          <p:cNvPr id="37" name="Straight Arrow Connector 36">
            <a:extLst>
              <a:ext uri="{FF2B5EF4-FFF2-40B4-BE49-F238E27FC236}">
                <a16:creationId xmlns:a16="http://schemas.microsoft.com/office/drawing/2014/main" id="{98D6FA81-7F5E-9D4D-889E-8A4BFA538B0E}"/>
              </a:ext>
            </a:extLst>
          </p:cNvPr>
          <p:cNvCxnSpPr/>
          <p:nvPr/>
        </p:nvCxnSpPr>
        <p:spPr>
          <a:xfrm flipH="1" flipV="1">
            <a:off x="10738088" y="12179300"/>
            <a:ext cx="50562" cy="15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9915A0F-951E-004B-B990-A0958BD920BD}"/>
              </a:ext>
            </a:extLst>
          </p:cNvPr>
          <p:cNvGrpSpPr/>
          <p:nvPr/>
        </p:nvGrpSpPr>
        <p:grpSpPr>
          <a:xfrm>
            <a:off x="24519118" y="5174296"/>
            <a:ext cx="5528167" cy="5176204"/>
            <a:chOff x="24519118" y="5174296"/>
            <a:chExt cx="5528167" cy="5176204"/>
          </a:xfrm>
        </p:grpSpPr>
        <p:pic>
          <p:nvPicPr>
            <p:cNvPr id="43" name="Picture 42">
              <a:extLst>
                <a:ext uri="{FF2B5EF4-FFF2-40B4-BE49-F238E27FC236}">
                  <a16:creationId xmlns:a16="http://schemas.microsoft.com/office/drawing/2014/main" id="{C1739E54-A839-EE4A-8E9E-378C57FB2CC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519118" y="5174296"/>
              <a:ext cx="5528167" cy="5176204"/>
            </a:xfrm>
            <a:prstGeom prst="rect">
              <a:avLst/>
            </a:prstGeom>
          </p:spPr>
        </p:pic>
        <p:grpSp>
          <p:nvGrpSpPr>
            <p:cNvPr id="6" name="Group 5">
              <a:extLst>
                <a:ext uri="{FF2B5EF4-FFF2-40B4-BE49-F238E27FC236}">
                  <a16:creationId xmlns:a16="http://schemas.microsoft.com/office/drawing/2014/main" id="{78B556AF-EC63-1B48-8F09-4CAD7A7C5B4F}"/>
                </a:ext>
              </a:extLst>
            </p:cNvPr>
            <p:cNvGrpSpPr/>
            <p:nvPr/>
          </p:nvGrpSpPr>
          <p:grpSpPr>
            <a:xfrm>
              <a:off x="25070215" y="5525495"/>
              <a:ext cx="4463635" cy="2714738"/>
              <a:chOff x="25070215" y="5525495"/>
              <a:chExt cx="4463635" cy="2714738"/>
            </a:xfrm>
          </p:grpSpPr>
          <p:sp>
            <p:nvSpPr>
              <p:cNvPr id="4" name="TextBox 3">
                <a:extLst>
                  <a:ext uri="{FF2B5EF4-FFF2-40B4-BE49-F238E27FC236}">
                    <a16:creationId xmlns:a16="http://schemas.microsoft.com/office/drawing/2014/main" id="{5B1C0BE2-DB4E-794A-978B-8D85F3E41057}"/>
                  </a:ext>
                </a:extLst>
              </p:cNvPr>
              <p:cNvSpPr txBox="1"/>
              <p:nvPr/>
            </p:nvSpPr>
            <p:spPr>
              <a:xfrm>
                <a:off x="25070215" y="6265807"/>
                <a:ext cx="1210588" cy="307777"/>
              </a:xfrm>
              <a:prstGeom prst="rect">
                <a:avLst/>
              </a:prstGeom>
              <a:noFill/>
            </p:spPr>
            <p:txBody>
              <a:bodyPr wrap="none" rtlCol="0">
                <a:spAutoFit/>
              </a:bodyPr>
              <a:lstStyle/>
              <a:p>
                <a:r>
                  <a:rPr lang="en-US" sz="1400" dirty="0">
                    <a:latin typeface="Avenir" panose="02000503020000020003" pitchFamily="2" charset="0"/>
                  </a:rPr>
                  <a:t>DC Region 1</a:t>
                </a:r>
              </a:p>
            </p:txBody>
          </p:sp>
          <p:sp>
            <p:nvSpPr>
              <p:cNvPr id="88" name="TextBox 87">
                <a:extLst>
                  <a:ext uri="{FF2B5EF4-FFF2-40B4-BE49-F238E27FC236}">
                    <a16:creationId xmlns:a16="http://schemas.microsoft.com/office/drawing/2014/main" id="{BD99D75E-B45A-2C47-8139-F1576C5816E8}"/>
                  </a:ext>
                </a:extLst>
              </p:cNvPr>
              <p:cNvSpPr txBox="1"/>
              <p:nvPr/>
            </p:nvSpPr>
            <p:spPr>
              <a:xfrm>
                <a:off x="25675509" y="5525495"/>
                <a:ext cx="1210588" cy="307777"/>
              </a:xfrm>
              <a:prstGeom prst="rect">
                <a:avLst/>
              </a:prstGeom>
              <a:noFill/>
            </p:spPr>
            <p:txBody>
              <a:bodyPr wrap="none" rtlCol="0">
                <a:spAutoFit/>
              </a:bodyPr>
              <a:lstStyle/>
              <a:p>
                <a:r>
                  <a:rPr lang="en-US" sz="1400" dirty="0">
                    <a:latin typeface="Avenir" panose="02000503020000020003" pitchFamily="2" charset="0"/>
                  </a:rPr>
                  <a:t>DC Region 2</a:t>
                </a:r>
              </a:p>
            </p:txBody>
          </p:sp>
          <p:sp>
            <p:nvSpPr>
              <p:cNvPr id="89" name="TextBox 88">
                <a:extLst>
                  <a:ext uri="{FF2B5EF4-FFF2-40B4-BE49-F238E27FC236}">
                    <a16:creationId xmlns:a16="http://schemas.microsoft.com/office/drawing/2014/main" id="{9C6516A5-29C8-A640-9FA1-40840528F90A}"/>
                  </a:ext>
                </a:extLst>
              </p:cNvPr>
              <p:cNvSpPr txBox="1"/>
              <p:nvPr/>
            </p:nvSpPr>
            <p:spPr>
              <a:xfrm>
                <a:off x="26886097" y="5827705"/>
                <a:ext cx="1210588" cy="307777"/>
              </a:xfrm>
              <a:prstGeom prst="rect">
                <a:avLst/>
              </a:prstGeom>
              <a:noFill/>
            </p:spPr>
            <p:txBody>
              <a:bodyPr wrap="none" rtlCol="0">
                <a:spAutoFit/>
              </a:bodyPr>
              <a:lstStyle/>
              <a:p>
                <a:r>
                  <a:rPr lang="en-US" sz="1400" dirty="0">
                    <a:latin typeface="Avenir" panose="02000503020000020003" pitchFamily="2" charset="0"/>
                  </a:rPr>
                  <a:t>DC Region 3</a:t>
                </a:r>
              </a:p>
            </p:txBody>
          </p:sp>
          <p:sp>
            <p:nvSpPr>
              <p:cNvPr id="98" name="TextBox 97">
                <a:extLst>
                  <a:ext uri="{FF2B5EF4-FFF2-40B4-BE49-F238E27FC236}">
                    <a16:creationId xmlns:a16="http://schemas.microsoft.com/office/drawing/2014/main" id="{5F7DD099-D7A8-CC4F-93D6-734152EACC10}"/>
                  </a:ext>
                </a:extLst>
              </p:cNvPr>
              <p:cNvSpPr txBox="1"/>
              <p:nvPr/>
            </p:nvSpPr>
            <p:spPr>
              <a:xfrm>
                <a:off x="27835977" y="7355094"/>
                <a:ext cx="1202573" cy="307777"/>
              </a:xfrm>
              <a:prstGeom prst="rect">
                <a:avLst/>
              </a:prstGeom>
              <a:noFill/>
            </p:spPr>
            <p:txBody>
              <a:bodyPr wrap="none" rtlCol="0">
                <a:spAutoFit/>
              </a:bodyPr>
              <a:lstStyle/>
              <a:p>
                <a:r>
                  <a:rPr lang="en-US" sz="1400" dirty="0">
                    <a:latin typeface="Avenir" panose="02000503020000020003" pitchFamily="2" charset="0"/>
                  </a:rPr>
                  <a:t>FTOF Panels</a:t>
                </a:r>
              </a:p>
            </p:txBody>
          </p:sp>
          <p:cxnSp>
            <p:nvCxnSpPr>
              <p:cNvPr id="10" name="Straight Arrow Connector 9">
                <a:extLst>
                  <a:ext uri="{FF2B5EF4-FFF2-40B4-BE49-F238E27FC236}">
                    <a16:creationId xmlns:a16="http://schemas.microsoft.com/office/drawing/2014/main" id="{46478E4A-4397-6347-AC02-DD8D0E8281BA}"/>
                  </a:ext>
                </a:extLst>
              </p:cNvPr>
              <p:cNvCxnSpPr>
                <a:cxnSpLocks/>
                <a:stCxn id="98" idx="3"/>
              </p:cNvCxnSpPr>
              <p:nvPr/>
            </p:nvCxnSpPr>
            <p:spPr>
              <a:xfrm flipV="1">
                <a:off x="29038550" y="7302501"/>
                <a:ext cx="266700" cy="206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A5F1C7D-0E90-AA4D-97F0-73D99B368113}"/>
                  </a:ext>
                </a:extLst>
              </p:cNvPr>
              <p:cNvCxnSpPr>
                <a:cxnSpLocks/>
              </p:cNvCxnSpPr>
              <p:nvPr/>
            </p:nvCxnSpPr>
            <p:spPr>
              <a:xfrm flipV="1">
                <a:off x="29038549" y="7355094"/>
                <a:ext cx="495301" cy="172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7453098-19F7-1F49-A183-ECFE0C3A6B18}"/>
                  </a:ext>
                </a:extLst>
              </p:cNvPr>
              <p:cNvCxnSpPr>
                <a:cxnSpLocks/>
              </p:cNvCxnSpPr>
              <p:nvPr/>
            </p:nvCxnSpPr>
            <p:spPr>
              <a:xfrm>
                <a:off x="29042833" y="7538485"/>
                <a:ext cx="79744" cy="701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681A194-3C99-9C4D-AA89-1B11D1D7D8A2}"/>
                  </a:ext>
                </a:extLst>
              </p:cNvPr>
              <p:cNvCxnSpPr>
                <a:cxnSpLocks/>
              </p:cNvCxnSpPr>
              <p:nvPr/>
            </p:nvCxnSpPr>
            <p:spPr>
              <a:xfrm>
                <a:off x="29053465" y="7538484"/>
                <a:ext cx="260498" cy="600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3" name="TextBox 102">
            <a:extLst>
              <a:ext uri="{FF2B5EF4-FFF2-40B4-BE49-F238E27FC236}">
                <a16:creationId xmlns:a16="http://schemas.microsoft.com/office/drawing/2014/main" id="{0CDF6AF0-31EC-4C48-8296-A976C82E10CA}"/>
              </a:ext>
            </a:extLst>
          </p:cNvPr>
          <p:cNvSpPr txBox="1"/>
          <p:nvPr/>
        </p:nvSpPr>
        <p:spPr>
          <a:xfrm>
            <a:off x="5759450" y="19487803"/>
            <a:ext cx="2648508"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One of the 1080 photo-sensor used in FTOF</a:t>
            </a:r>
          </a:p>
        </p:txBody>
      </p:sp>
      <p:pic>
        <p:nvPicPr>
          <p:cNvPr id="34" name="Picture 33">
            <a:extLst>
              <a:ext uri="{FF2B5EF4-FFF2-40B4-BE49-F238E27FC236}">
                <a16:creationId xmlns:a16="http://schemas.microsoft.com/office/drawing/2014/main" id="{D51E661A-D7C0-424D-A2D4-31A4C7503F4D}"/>
              </a:ext>
            </a:extLst>
          </p:cNvPr>
          <p:cNvPicPr>
            <a:picLocks noChangeAspect="1"/>
          </p:cNvPicPr>
          <p:nvPr/>
        </p:nvPicPr>
        <p:blipFill rotWithShape="1">
          <a:blip r:embed="rId15">
            <a:extLst>
              <a:ext uri="{28A0092B-C50C-407E-A947-70E740481C1C}">
                <a14:useLocalDpi xmlns:a14="http://schemas.microsoft.com/office/drawing/2010/main" val="0"/>
              </a:ext>
            </a:extLst>
          </a:blip>
          <a:srcRect l="7654"/>
          <a:stretch/>
        </p:blipFill>
        <p:spPr>
          <a:xfrm>
            <a:off x="263041" y="21445039"/>
            <a:ext cx="6823635" cy="5541276"/>
          </a:xfrm>
          <a:prstGeom prst="rect">
            <a:avLst/>
          </a:prstGeom>
        </p:spPr>
      </p:pic>
      <p:pic>
        <p:nvPicPr>
          <p:cNvPr id="45" name="Picture 44">
            <a:extLst>
              <a:ext uri="{FF2B5EF4-FFF2-40B4-BE49-F238E27FC236}">
                <a16:creationId xmlns:a16="http://schemas.microsoft.com/office/drawing/2014/main" id="{E39F92D9-F2E9-6443-84A9-3F7709D8997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92922" y="21445039"/>
            <a:ext cx="6626515" cy="4417677"/>
          </a:xfrm>
          <a:prstGeom prst="rect">
            <a:avLst/>
          </a:prstGeom>
        </p:spPr>
      </p:pic>
      <p:pic>
        <p:nvPicPr>
          <p:cNvPr id="47" name="Picture 46">
            <a:extLst>
              <a:ext uri="{FF2B5EF4-FFF2-40B4-BE49-F238E27FC236}">
                <a16:creationId xmlns:a16="http://schemas.microsoft.com/office/drawing/2014/main" id="{C73C8B8B-A6BC-7F40-8D42-F200CC2A09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84854" y="25963709"/>
            <a:ext cx="6653673" cy="4435782"/>
          </a:xfrm>
          <a:prstGeom prst="rect">
            <a:avLst/>
          </a:prstGeom>
        </p:spPr>
      </p:pic>
      <p:pic>
        <p:nvPicPr>
          <p:cNvPr id="50" name="Picture 49">
            <a:extLst>
              <a:ext uri="{FF2B5EF4-FFF2-40B4-BE49-F238E27FC236}">
                <a16:creationId xmlns:a16="http://schemas.microsoft.com/office/drawing/2014/main" id="{5EC521C8-8AA4-3F4E-B58C-3DE92296B218}"/>
              </a:ext>
            </a:extLst>
          </p:cNvPr>
          <p:cNvPicPr>
            <a:picLocks noChangeAspect="1"/>
          </p:cNvPicPr>
          <p:nvPr/>
        </p:nvPicPr>
        <p:blipFill rotWithShape="1">
          <a:blip r:embed="rId18">
            <a:extLst>
              <a:ext uri="{28A0092B-C50C-407E-A947-70E740481C1C}">
                <a14:useLocalDpi xmlns:a14="http://schemas.microsoft.com/office/drawing/2010/main" val="0"/>
              </a:ext>
            </a:extLst>
          </a:blip>
          <a:srcRect t="36370"/>
          <a:stretch/>
        </p:blipFill>
        <p:spPr>
          <a:xfrm>
            <a:off x="273050" y="27081470"/>
            <a:ext cx="6831176" cy="3318021"/>
          </a:xfrm>
          <a:prstGeom prst="rect">
            <a:avLst/>
          </a:prstGeom>
        </p:spPr>
      </p:pic>
      <p:grpSp>
        <p:nvGrpSpPr>
          <p:cNvPr id="13" name="Group 12">
            <a:extLst>
              <a:ext uri="{FF2B5EF4-FFF2-40B4-BE49-F238E27FC236}">
                <a16:creationId xmlns:a16="http://schemas.microsoft.com/office/drawing/2014/main" id="{1A039DCA-8B5A-5040-B5B0-19CD7E231052}"/>
              </a:ext>
            </a:extLst>
          </p:cNvPr>
          <p:cNvGrpSpPr/>
          <p:nvPr/>
        </p:nvGrpSpPr>
        <p:grpSpPr>
          <a:xfrm>
            <a:off x="171000" y="490103"/>
            <a:ext cx="4343401" cy="3578267"/>
            <a:chOff x="196851" y="57676"/>
            <a:chExt cx="4343401" cy="3578267"/>
          </a:xfrm>
        </p:grpSpPr>
        <p:pic>
          <p:nvPicPr>
            <p:cNvPr id="15" name="Picture 3">
              <a:extLst>
                <a:ext uri="{FF2B5EF4-FFF2-40B4-BE49-F238E27FC236}">
                  <a16:creationId xmlns:a16="http://schemas.microsoft.com/office/drawing/2014/main" id="{E5A70DA3-6627-243C-67C3-40D309C779A5}"/>
                </a:ext>
              </a:extLst>
            </p:cNvPr>
            <p:cNvPicPr>
              <a:picLocks noChangeAspect="1" noChangeArrowheads="1"/>
            </p:cNvPicPr>
            <p:nvPr/>
          </p:nvPicPr>
          <p:blipFill rotWithShape="1">
            <a:blip r:embed="rId19"/>
            <a:srcRect l="1342" t="2985" r="1115" b="3989"/>
            <a:stretch/>
          </p:blipFill>
          <p:spPr bwMode="auto">
            <a:xfrm>
              <a:off x="196852" y="2349500"/>
              <a:ext cx="4343400" cy="1286443"/>
            </a:xfrm>
            <a:prstGeom prst="rect">
              <a:avLst/>
            </a:prstGeom>
            <a:noFill/>
          </p:spPr>
        </p:pic>
        <p:pic>
          <p:nvPicPr>
            <p:cNvPr id="16" name="Picture 15">
              <a:extLst>
                <a:ext uri="{FF2B5EF4-FFF2-40B4-BE49-F238E27FC236}">
                  <a16:creationId xmlns:a16="http://schemas.microsoft.com/office/drawing/2014/main" id="{79C8CD1A-9292-B41D-F58C-EAD2013D11A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18" name="Picture 17" descr="A black and red text&#10;&#10;Description automatically generated">
            <a:extLst>
              <a:ext uri="{FF2B5EF4-FFF2-40B4-BE49-F238E27FC236}">
                <a16:creationId xmlns:a16="http://schemas.microsoft.com/office/drawing/2014/main" id="{E273856E-800B-2789-D43E-DB9864E1527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4305</TotalTime>
  <Words>972</Words>
  <Application>Microsoft Macintosh PowerPoint</Application>
  <PresentationFormat>Custom</PresentationFormat>
  <Paragraphs>78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Avenir</vt:lpstr>
      <vt:lpstr>Calibri</vt:lpstr>
      <vt:lpstr>Comic Sans MS</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280</cp:revision>
  <cp:lastPrinted>2018-05-04T11:34:04Z</cp:lastPrinted>
  <dcterms:created xsi:type="dcterms:W3CDTF">2006-08-16T00:00:00Z</dcterms:created>
  <dcterms:modified xsi:type="dcterms:W3CDTF">2024-05-22T14:07:22Z</dcterms:modified>
</cp:coreProperties>
</file>